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DBABFD-158B-4E28-89F4-D02FDDB72991}" type="datetimeFigureOut">
              <a:rPr lang="es-AR" smtClean="0"/>
              <a:t>15/4/2025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12E04-980C-43EC-800F-35F17753CF2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36336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A12E04-980C-43EC-800F-35F17753CF23}" type="slidenum">
              <a:rPr lang="es-AR" smtClean="0"/>
              <a:t>3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17531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6755-9EAF-4D73-81B8-B2F1994BFB1C}" type="datetimeFigureOut">
              <a:rPr lang="es-AR" smtClean="0"/>
              <a:t>15/4/2025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BCF1-DE48-4353-936B-EF085B89A8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97536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6755-9EAF-4D73-81B8-B2F1994BFB1C}" type="datetimeFigureOut">
              <a:rPr lang="es-AR" smtClean="0"/>
              <a:t>15/4/2025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BCF1-DE48-4353-936B-EF085B89A8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38927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6755-9EAF-4D73-81B8-B2F1994BFB1C}" type="datetimeFigureOut">
              <a:rPr lang="es-AR" smtClean="0"/>
              <a:t>15/4/2025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BCF1-DE48-4353-936B-EF085B89A838}" type="slidenum">
              <a:rPr lang="es-AR" smtClean="0"/>
              <a:t>‹Nº›</a:t>
            </a:fld>
            <a:endParaRPr lang="es-A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5819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6755-9EAF-4D73-81B8-B2F1994BFB1C}" type="datetimeFigureOut">
              <a:rPr lang="es-AR" smtClean="0"/>
              <a:t>15/4/2025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BCF1-DE48-4353-936B-EF085B89A8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982345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6755-9EAF-4D73-81B8-B2F1994BFB1C}" type="datetimeFigureOut">
              <a:rPr lang="es-AR" smtClean="0"/>
              <a:t>15/4/2025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BCF1-DE48-4353-936B-EF085B89A838}" type="slidenum">
              <a:rPr lang="es-AR" smtClean="0"/>
              <a:t>‹Nº›</a:t>
            </a:fld>
            <a:endParaRPr lang="es-A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22165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6755-9EAF-4D73-81B8-B2F1994BFB1C}" type="datetimeFigureOut">
              <a:rPr lang="es-AR" smtClean="0"/>
              <a:t>15/4/2025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BCF1-DE48-4353-936B-EF085B89A8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66509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6755-9EAF-4D73-81B8-B2F1994BFB1C}" type="datetimeFigureOut">
              <a:rPr lang="es-AR" smtClean="0"/>
              <a:t>15/4/2025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BCF1-DE48-4353-936B-EF085B89A8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638264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6755-9EAF-4D73-81B8-B2F1994BFB1C}" type="datetimeFigureOut">
              <a:rPr lang="es-AR" smtClean="0"/>
              <a:t>15/4/2025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BCF1-DE48-4353-936B-EF085B89A8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90352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6755-9EAF-4D73-81B8-B2F1994BFB1C}" type="datetimeFigureOut">
              <a:rPr lang="es-AR" smtClean="0"/>
              <a:t>15/4/2025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BCF1-DE48-4353-936B-EF085B89A8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62695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6755-9EAF-4D73-81B8-B2F1994BFB1C}" type="datetimeFigureOut">
              <a:rPr lang="es-AR" smtClean="0"/>
              <a:t>15/4/2025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BCF1-DE48-4353-936B-EF085B89A8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69258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6755-9EAF-4D73-81B8-B2F1994BFB1C}" type="datetimeFigureOut">
              <a:rPr lang="es-AR" smtClean="0"/>
              <a:t>15/4/2025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BCF1-DE48-4353-936B-EF085B89A8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00629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6755-9EAF-4D73-81B8-B2F1994BFB1C}" type="datetimeFigureOut">
              <a:rPr lang="es-AR" smtClean="0"/>
              <a:t>15/4/2025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BCF1-DE48-4353-936B-EF085B89A8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69706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6755-9EAF-4D73-81B8-B2F1994BFB1C}" type="datetimeFigureOut">
              <a:rPr lang="es-AR" smtClean="0"/>
              <a:t>15/4/2025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BCF1-DE48-4353-936B-EF085B89A8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07533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6755-9EAF-4D73-81B8-B2F1994BFB1C}" type="datetimeFigureOut">
              <a:rPr lang="es-AR" smtClean="0"/>
              <a:t>15/4/2025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BCF1-DE48-4353-936B-EF085B89A8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38959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6755-9EAF-4D73-81B8-B2F1994BFB1C}" type="datetimeFigureOut">
              <a:rPr lang="es-AR" smtClean="0"/>
              <a:t>15/4/2025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BCF1-DE48-4353-936B-EF085B89A8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90915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BCF1-DE48-4353-936B-EF085B89A838}" type="slidenum">
              <a:rPr lang="es-AR" smtClean="0"/>
              <a:t>‹Nº›</a:t>
            </a:fld>
            <a:endParaRPr lang="es-A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6755-9EAF-4D73-81B8-B2F1994BFB1C}" type="datetimeFigureOut">
              <a:rPr lang="es-AR" smtClean="0"/>
              <a:t>15/4/2025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54945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06755-9EAF-4D73-81B8-B2F1994BFB1C}" type="datetimeFigureOut">
              <a:rPr lang="es-AR" smtClean="0"/>
              <a:t>15/4/2025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AE4BCF1-DE48-4353-936B-EF085B89A8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18591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09CF1F79-BEE3-DBEE-31A8-A5D935434368}"/>
              </a:ext>
            </a:extLst>
          </p:cNvPr>
          <p:cNvSpPr/>
          <p:nvPr/>
        </p:nvSpPr>
        <p:spPr>
          <a:xfrm>
            <a:off x="482991" y="1322363"/>
            <a:ext cx="10607039" cy="37240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br>
              <a:rPr lang="es-ES" sz="4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</a:br>
            <a:r>
              <a:rPr lang="es-ES" sz="4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TECNICATURA SUPERIOR</a:t>
            </a:r>
          </a:p>
          <a:p>
            <a:pPr algn="ctr"/>
            <a:r>
              <a:rPr lang="es-ES" sz="4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EN LOGISTICA</a:t>
            </a:r>
            <a:br>
              <a:rPr lang="es-ES" sz="4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</a:br>
            <a:endParaRPr lang="es-ES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algn="ctr"/>
            <a:r>
              <a:rPr lang="es-ES" sz="6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INFORMATICA 2 </a:t>
            </a:r>
            <a:endParaRPr lang="es-AR" sz="6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5705A909-2127-68B9-7E9D-53D262A90549}"/>
              </a:ext>
            </a:extLst>
          </p:cNvPr>
          <p:cNvSpPr/>
          <p:nvPr/>
        </p:nvSpPr>
        <p:spPr>
          <a:xfrm>
            <a:off x="0" y="6396335"/>
            <a:ext cx="392447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Prof. Lic</a:t>
            </a:r>
            <a:r>
              <a:rPr lang="es-ES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. Fernando López</a:t>
            </a:r>
            <a:endParaRPr lang="es-ES" sz="2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90C5749D-8577-F0C2-8D84-B87889F6CD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1448" y="404446"/>
            <a:ext cx="2270123" cy="1241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306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9387AAFA-E903-7057-CA1D-3165DB593A2A}"/>
              </a:ext>
            </a:extLst>
          </p:cNvPr>
          <p:cNvSpPr/>
          <p:nvPr/>
        </p:nvSpPr>
        <p:spPr>
          <a:xfrm>
            <a:off x="236806" y="276443"/>
            <a:ext cx="10581249" cy="519514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buNone/>
            </a:pPr>
            <a:r>
              <a:rPr lang="es-ES" sz="2400" b="1" u="sng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Estimado/a estudiante: </a:t>
            </a:r>
          </a:p>
          <a:p>
            <a:pPr>
              <a:buNone/>
            </a:pPr>
            <a:endParaRPr lang="es-ES" sz="2400" b="1" u="sng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A continuación, se presenta una guía didáctica completa correspondiente a la asignatura Informática II de la carrera de Logística Virtual, diseñada con un enfoque aplicado, tecnológico y contextualizado a las necesidades operativas del sector logístico actual. Esta guía contempla contenidos obligatorios y contenidos agregados, con una metodología basada en el aprendizaje activo, uso de herramientas digitales, simulaciones prácticas y evaluación continua, integrando las competencias TIC en la formación profesional logística.</a:t>
            </a:r>
            <a:endParaRPr lang="es-AR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536AE4F6-3974-CF91-D097-88B3DC965F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0362" y="4783820"/>
            <a:ext cx="2695381" cy="207418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038CB072-1CC6-F8EB-7BF6-DCE2C64C3A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0961" y="0"/>
            <a:ext cx="1505509" cy="82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59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12C714D8-7CD9-120F-4184-8991DCF601D1}"/>
              </a:ext>
            </a:extLst>
          </p:cNvPr>
          <p:cNvSpPr txBox="1"/>
          <p:nvPr/>
        </p:nvSpPr>
        <p:spPr>
          <a:xfrm>
            <a:off x="117232" y="140392"/>
            <a:ext cx="5144086" cy="65428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s-AR" sz="1400" b="1" kern="1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1: Procesamiento de textos y hojas de cálculo avanzadas (Contenidos obligatorios)</a:t>
            </a:r>
            <a:endParaRPr lang="es-AR" sz="1400" kern="100" dirty="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AR" sz="1400" kern="1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Procesadores de texto: funciones avanzadas (estilos, índices automáticos, referencias cruzadas).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AR" sz="1400" kern="1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Planillas de cálculo: funciones complejas, tablas dinámicas, gráficos y macros.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AR" sz="1400" kern="1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Aplicación práctica: generación de documentos logísticos (órdenes, informes, actas) y control de inventarios o pedidos en Excel.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400" kern="1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s-AR" sz="1400" b="1" kern="1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2: Bases de datos e integración con otras herramientas (Contenidos obligatorios)</a:t>
            </a:r>
            <a:endParaRPr lang="es-AR" sz="1400" kern="100" dirty="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AR" sz="1400" kern="1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Fundamentos de bases de datos: diseño, relaciones, normalización.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AR" sz="1400" kern="1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Herramientas de gestión de bases de datos (como Access o similares).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AR" sz="1400" kern="1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Integración con hojas de cálculo y sistemas ERP para control de stock y trazabilidad.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400" kern="1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s-AR" sz="1400" b="1" kern="1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3: Gestión de proyectos aplicada a logística (Contenidos obligatorios)</a:t>
            </a:r>
            <a:endParaRPr lang="es-AR" sz="1400" kern="100" dirty="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AR" sz="1400" kern="1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Introducción a herramientas de gestión de proyectos (Microsoft Project, Trello).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AR" sz="1400" kern="1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Diagramas de Gantt, asignación de recursos y seguimiento.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AR" sz="1400" kern="1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Aplicación práctica: planificación y seguimiento de proyectos logísticos.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C56ACC1-4BC0-76ED-8807-84259E16E1F5}"/>
              </a:ext>
            </a:extLst>
          </p:cNvPr>
          <p:cNvSpPr txBox="1"/>
          <p:nvPr/>
        </p:nvSpPr>
        <p:spPr>
          <a:xfrm>
            <a:off x="5838092" y="182884"/>
            <a:ext cx="5908432" cy="54505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  <a:defRPr sz="1400" b="1" kern="10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  <a:lvl2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  <a:defRPr sz="1400" kern="10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2pPr>
          </a:lstStyle>
          <a:p>
            <a:r>
              <a:rPr lang="es-AR" dirty="0"/>
              <a:t>Unidad 4: Automatización de circuitos administrativos (Contenidos obligatorios)</a:t>
            </a:r>
          </a:p>
          <a:p>
            <a:pPr lvl="1"/>
            <a:r>
              <a:rPr lang="es-AR" dirty="0"/>
              <a:t>Digitalización de procesos: flujos de aprobación, gestión de documentos.</a:t>
            </a:r>
          </a:p>
          <a:p>
            <a:pPr lvl="1"/>
            <a:r>
              <a:rPr lang="es-AR" dirty="0"/>
              <a:t>Automatización de tareas administrativas.</a:t>
            </a:r>
          </a:p>
          <a:p>
            <a:pPr lvl="1"/>
            <a:r>
              <a:rPr lang="es-AR" dirty="0"/>
              <a:t>Ejemplos de implementación en entornos logísticos (recepción de mercadería, gestión de reclamos, control de calidad documental).</a:t>
            </a:r>
          </a:p>
          <a:p>
            <a:r>
              <a:rPr lang="es-AR" dirty="0"/>
              <a:t> </a:t>
            </a:r>
          </a:p>
          <a:p>
            <a:r>
              <a:rPr lang="es-AR" dirty="0"/>
              <a:t>Unidad 5: Seguridad informática y software de apoyo logístico (Contenidos obligatorios)</a:t>
            </a:r>
          </a:p>
          <a:p>
            <a:pPr lvl="1"/>
            <a:r>
              <a:rPr lang="es-AR" dirty="0"/>
              <a:t>Principios de ciberseguridad: protección de datos, contraseñas, acceso remoto seguro.</a:t>
            </a:r>
          </a:p>
          <a:p>
            <a:pPr lvl="1"/>
            <a:r>
              <a:rPr lang="es-AR" dirty="0"/>
              <a:t>Software específico de logística: TMS, WMS, ERP.</a:t>
            </a:r>
          </a:p>
          <a:p>
            <a:pPr lvl="1"/>
            <a:r>
              <a:rPr lang="es-AR" dirty="0"/>
              <a:t>Prácticas formativas: casos simulados de aplicación de software en contexto logístico.</a:t>
            </a:r>
          </a:p>
          <a:p>
            <a:r>
              <a:rPr lang="es-AR" dirty="0"/>
              <a:t> </a:t>
            </a:r>
          </a:p>
          <a:p>
            <a:r>
              <a:rPr lang="es-AR" dirty="0"/>
              <a:t>Unidad 6: Trabajo colaborativo en la nube (Contenidos agregados)</a:t>
            </a:r>
          </a:p>
          <a:p>
            <a:pPr lvl="1"/>
            <a:r>
              <a:rPr lang="es-AR" dirty="0"/>
              <a:t>Uso de Google Drive, Documentos, Hojas de cálculo, Formularios y Presentaciones para trabajo colaborativo.</a:t>
            </a:r>
          </a:p>
          <a:p>
            <a:pPr lvl="1"/>
            <a:r>
              <a:rPr lang="es-AR" dirty="0"/>
              <a:t>Organización y seguimiento de proyectos en tiempo real.</a:t>
            </a:r>
          </a:p>
          <a:p>
            <a:pPr lvl="1"/>
            <a:r>
              <a:rPr lang="es-AR" dirty="0"/>
              <a:t>Simulación de entornos de trabajo compartido en operaciones logísticas.</a:t>
            </a:r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C5EB236A-36EF-BA59-2930-6754BB2A099E}"/>
              </a:ext>
            </a:extLst>
          </p:cNvPr>
          <p:cNvCxnSpPr/>
          <p:nvPr/>
        </p:nvCxnSpPr>
        <p:spPr>
          <a:xfrm>
            <a:off x="5500468" y="140392"/>
            <a:ext cx="0" cy="64151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n 14">
            <a:extLst>
              <a:ext uri="{FF2B5EF4-FFF2-40B4-BE49-F238E27FC236}">
                <a16:creationId xmlns:a16="http://schemas.microsoft.com/office/drawing/2014/main" id="{3108A9C9-BDD4-ED07-2826-58C74F3DEC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5100" y="6099330"/>
            <a:ext cx="1052865" cy="575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126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6D8793F6-3909-2DA3-F742-024CB8AFB2B1}"/>
              </a:ext>
            </a:extLst>
          </p:cNvPr>
          <p:cNvSpPr txBox="1"/>
          <p:nvPr/>
        </p:nvSpPr>
        <p:spPr>
          <a:xfrm>
            <a:off x="1069143" y="1767667"/>
            <a:ext cx="8750105" cy="41386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s-AR" sz="1600" b="1" kern="1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7: Geolocalización y planificación logística con herramientas digitales (Contenidos agregados)</a:t>
            </a:r>
            <a:endParaRPr lang="es-AR" sz="1600" kern="100" dirty="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AR" sz="1600" kern="1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Uso de Google </a:t>
            </a:r>
            <a:r>
              <a:rPr lang="es-AR" sz="1600" kern="100" dirty="0" err="1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Maps</a:t>
            </a:r>
            <a:r>
              <a:rPr lang="es-AR" sz="1600" kern="1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para planificación de rutas.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AR" sz="1600" kern="1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Optimización de recorridos y tiempos de entrega.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AR" sz="1600" kern="1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Casos prácticos de distribución urbana y rural.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600" kern="1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s-AR" sz="1600" b="1" kern="1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8: Inteligencia artificial aplicada a la logística (Contenidos agregados)</a:t>
            </a:r>
            <a:endParaRPr lang="es-AR" sz="1600" kern="100" dirty="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AR" sz="1600" kern="1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Herramientas de IA generativa para crear contenido (informes, documentos, presentaciones).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AR" sz="1600" kern="1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Automatización de planificación logística: predicción de demanda, optimización de recursos.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AR" sz="1600" kern="1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Aplicaciones prácticas con asistentes virtuales y </a:t>
            </a:r>
            <a:r>
              <a:rPr lang="es-AR" sz="1600" kern="100" dirty="0" err="1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chatbots</a:t>
            </a:r>
            <a:r>
              <a:rPr lang="es-AR" sz="1600" kern="1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600" kern="1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s-AR" sz="1600" b="1" kern="1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9: Sistemas de información geográfica (GIS) y logística inteligente (Contenidos agregados)</a:t>
            </a:r>
            <a:endParaRPr lang="es-AR" sz="1600" kern="100" dirty="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AR" sz="1600" kern="1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Aplicación de GIS en análisis geoespacial logístico.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AR" sz="1600" kern="1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Integración de datos logísticos con mapas inteligentes.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AR" sz="1600" kern="1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Casos reales de uso de IA y GIS para toma de decisiones estratégicas.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8654BDB8-5E98-8582-5F89-107D747C012D}"/>
              </a:ext>
            </a:extLst>
          </p:cNvPr>
          <p:cNvSpPr/>
          <p:nvPr/>
        </p:nvSpPr>
        <p:spPr>
          <a:xfrm>
            <a:off x="1615903" y="375914"/>
            <a:ext cx="382829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Contenidos agregados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7366988-35C5-2DAB-5866-73FC3AE3F0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2208" y="375914"/>
            <a:ext cx="1052865" cy="575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63110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</TotalTime>
  <Words>559</Words>
  <Application>Microsoft Office PowerPoint</Application>
  <PresentationFormat>Panorámica</PresentationFormat>
  <Paragraphs>51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Calibri</vt:lpstr>
      <vt:lpstr>Courier New</vt:lpstr>
      <vt:lpstr>Trebuchet MS</vt:lpstr>
      <vt:lpstr>Wingdings 3</vt:lpstr>
      <vt:lpstr>Faceta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Mateo Lopez Di Nasso</dc:creator>
  <cp:lastModifiedBy>Mateo Lopez Di Nasso</cp:lastModifiedBy>
  <cp:revision>1</cp:revision>
  <dcterms:created xsi:type="dcterms:W3CDTF">2025-04-15T21:10:54Z</dcterms:created>
  <dcterms:modified xsi:type="dcterms:W3CDTF">2025-04-15T21:37:31Z</dcterms:modified>
</cp:coreProperties>
</file>